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61" r:id="rId4"/>
    <p:sldId id="267" r:id="rId5"/>
    <p:sldId id="286" r:id="rId6"/>
    <p:sldId id="280" r:id="rId7"/>
    <p:sldId id="281" r:id="rId8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00000"/>
    <a:srgbClr val="FFFF99"/>
    <a:srgbClr val="C13F3F"/>
    <a:srgbClr val="D92121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D935DB9-AF95-4C90-B31B-16C21C7494A6}" v="2" dt="2022-03-14T21:51:38.74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180" autoAdjust="0"/>
    <p:restoredTop sz="96357" autoAdjust="0"/>
  </p:normalViewPr>
  <p:slideViewPr>
    <p:cSldViewPr>
      <p:cViewPr varScale="1">
        <p:scale>
          <a:sx n="82" d="100"/>
          <a:sy n="82" d="100"/>
        </p:scale>
        <p:origin x="850" y="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1916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570"/>
    </p:cViewPr>
  </p:sorterViewPr>
  <p:notesViewPr>
    <p:cSldViewPr>
      <p:cViewPr varScale="1">
        <p:scale>
          <a:sx n="59" d="100"/>
          <a:sy n="59" d="100"/>
        </p:scale>
        <p:origin x="3142" y="48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ff Simonetti" userId="55c26f203d10946f" providerId="LiveId" clId="{8D935DB9-AF95-4C90-B31B-16C21C7494A6}"/>
    <pc:docChg chg="custSel delSld modSld">
      <pc:chgData name="Jeff Simonetti" userId="55c26f203d10946f" providerId="LiveId" clId="{8D935DB9-AF95-4C90-B31B-16C21C7494A6}" dt="2022-03-14T21:54:28.170" v="486" actId="20577"/>
      <pc:docMkLst>
        <pc:docMk/>
      </pc:docMkLst>
      <pc:sldChg chg="modSp mod">
        <pc:chgData name="Jeff Simonetti" userId="55c26f203d10946f" providerId="LiveId" clId="{8D935DB9-AF95-4C90-B31B-16C21C7494A6}" dt="2022-03-14T21:54:11.930" v="480" actId="20577"/>
        <pc:sldMkLst>
          <pc:docMk/>
          <pc:sldMk cId="209241413" sldId="256"/>
        </pc:sldMkLst>
        <pc:spChg chg="mod">
          <ac:chgData name="Jeff Simonetti" userId="55c26f203d10946f" providerId="LiveId" clId="{8D935DB9-AF95-4C90-B31B-16C21C7494A6}" dt="2022-03-14T21:54:11.930" v="480" actId="20577"/>
          <ac:spMkLst>
            <pc:docMk/>
            <pc:sldMk cId="209241413" sldId="256"/>
            <ac:spMk id="3" creationId="{62ADF98C-BCDA-446E-87CC-942F990BFAAB}"/>
          </ac:spMkLst>
        </pc:spChg>
      </pc:sldChg>
      <pc:sldChg chg="modSp mod">
        <pc:chgData name="Jeff Simonetti" userId="55c26f203d10946f" providerId="LiveId" clId="{8D935DB9-AF95-4C90-B31B-16C21C7494A6}" dt="2022-03-14T21:54:14.480" v="481" actId="20577"/>
        <pc:sldMkLst>
          <pc:docMk/>
          <pc:sldMk cId="600080092" sldId="257"/>
        </pc:sldMkLst>
        <pc:spChg chg="mod">
          <ac:chgData name="Jeff Simonetti" userId="55c26f203d10946f" providerId="LiveId" clId="{8D935DB9-AF95-4C90-B31B-16C21C7494A6}" dt="2022-03-14T21:54:14.480" v="481" actId="20577"/>
          <ac:spMkLst>
            <pc:docMk/>
            <pc:sldMk cId="600080092" sldId="257"/>
            <ac:spMk id="4" creationId="{E6972CD7-80E0-4466-BBCE-DAA2AD294FA9}"/>
          </ac:spMkLst>
        </pc:spChg>
      </pc:sldChg>
      <pc:sldChg chg="modSp mod">
        <pc:chgData name="Jeff Simonetti" userId="55c26f203d10946f" providerId="LiveId" clId="{8D935DB9-AF95-4C90-B31B-16C21C7494A6}" dt="2022-03-14T21:54:17.395" v="482" actId="20577"/>
        <pc:sldMkLst>
          <pc:docMk/>
          <pc:sldMk cId="3357065234" sldId="261"/>
        </pc:sldMkLst>
        <pc:spChg chg="mod">
          <ac:chgData name="Jeff Simonetti" userId="55c26f203d10946f" providerId="LiveId" clId="{8D935DB9-AF95-4C90-B31B-16C21C7494A6}" dt="2022-03-14T21:54:17.395" v="482" actId="20577"/>
          <ac:spMkLst>
            <pc:docMk/>
            <pc:sldMk cId="3357065234" sldId="261"/>
            <ac:spMk id="3" creationId="{AAC46009-779F-4B75-B8A0-0106AB736A33}"/>
          </ac:spMkLst>
        </pc:spChg>
      </pc:sldChg>
      <pc:sldChg chg="modSp mod">
        <pc:chgData name="Jeff Simonetti" userId="55c26f203d10946f" providerId="LiveId" clId="{8D935DB9-AF95-4C90-B31B-16C21C7494A6}" dt="2022-03-14T21:54:20.052" v="483" actId="20577"/>
        <pc:sldMkLst>
          <pc:docMk/>
          <pc:sldMk cId="1327265513" sldId="267"/>
        </pc:sldMkLst>
        <pc:spChg chg="mod">
          <ac:chgData name="Jeff Simonetti" userId="55c26f203d10946f" providerId="LiveId" clId="{8D935DB9-AF95-4C90-B31B-16C21C7494A6}" dt="2022-03-14T21:54:20.052" v="483" actId="20577"/>
          <ac:spMkLst>
            <pc:docMk/>
            <pc:sldMk cId="1327265513" sldId="267"/>
            <ac:spMk id="3" creationId="{9D4B944C-3395-4144-981C-ADE590DB976F}"/>
          </ac:spMkLst>
        </pc:spChg>
      </pc:sldChg>
      <pc:sldChg chg="del">
        <pc:chgData name="Jeff Simonetti" userId="55c26f203d10946f" providerId="LiveId" clId="{8D935DB9-AF95-4C90-B31B-16C21C7494A6}" dt="2022-03-14T21:48:09.501" v="0" actId="2696"/>
        <pc:sldMkLst>
          <pc:docMk/>
          <pc:sldMk cId="1150888112" sldId="272"/>
        </pc:sldMkLst>
      </pc:sldChg>
      <pc:sldChg chg="modSp mod">
        <pc:chgData name="Jeff Simonetti" userId="55c26f203d10946f" providerId="LiveId" clId="{8D935DB9-AF95-4C90-B31B-16C21C7494A6}" dt="2022-03-14T21:54:25.950" v="485" actId="20577"/>
        <pc:sldMkLst>
          <pc:docMk/>
          <pc:sldMk cId="1146106172" sldId="280"/>
        </pc:sldMkLst>
        <pc:spChg chg="mod">
          <ac:chgData name="Jeff Simonetti" userId="55c26f203d10946f" providerId="LiveId" clId="{8D935DB9-AF95-4C90-B31B-16C21C7494A6}" dt="2022-03-14T21:54:25.950" v="485" actId="20577"/>
          <ac:spMkLst>
            <pc:docMk/>
            <pc:sldMk cId="1146106172" sldId="280"/>
            <ac:spMk id="4" creationId="{C8DF32B0-44D5-4D13-BF81-B9100BABE41D}"/>
          </ac:spMkLst>
        </pc:spChg>
        <pc:graphicFrameChg chg="mod modGraphic">
          <ac:chgData name="Jeff Simonetti" userId="55c26f203d10946f" providerId="LiveId" clId="{8D935DB9-AF95-4C90-B31B-16C21C7494A6}" dt="2022-03-14T21:54:07.410" v="479" actId="1076"/>
          <ac:graphicFrameMkLst>
            <pc:docMk/>
            <pc:sldMk cId="1146106172" sldId="280"/>
            <ac:graphicFrameMk id="3" creationId="{D0C1EF65-7A08-4BC7-BD17-A57576985C8B}"/>
          </ac:graphicFrameMkLst>
        </pc:graphicFrameChg>
      </pc:sldChg>
      <pc:sldChg chg="addSp delSp modSp mod">
        <pc:chgData name="Jeff Simonetti" userId="55c26f203d10946f" providerId="LiveId" clId="{8D935DB9-AF95-4C90-B31B-16C21C7494A6}" dt="2022-03-14T21:54:28.170" v="486" actId="20577"/>
        <pc:sldMkLst>
          <pc:docMk/>
          <pc:sldMk cId="450819857" sldId="281"/>
        </pc:sldMkLst>
        <pc:spChg chg="mod">
          <ac:chgData name="Jeff Simonetti" userId="55c26f203d10946f" providerId="LiveId" clId="{8D935DB9-AF95-4C90-B31B-16C21C7494A6}" dt="2022-03-14T21:51:08.490" v="129" actId="20577"/>
          <ac:spMkLst>
            <pc:docMk/>
            <pc:sldMk cId="450819857" sldId="281"/>
            <ac:spMk id="3" creationId="{BDB797F1-8B9E-4D89-9D1A-AF6425B4C6A8}"/>
          </ac:spMkLst>
        </pc:spChg>
        <pc:spChg chg="mod">
          <ac:chgData name="Jeff Simonetti" userId="55c26f203d10946f" providerId="LiveId" clId="{8D935DB9-AF95-4C90-B31B-16C21C7494A6}" dt="2022-03-14T21:54:28.170" v="486" actId="20577"/>
          <ac:spMkLst>
            <pc:docMk/>
            <pc:sldMk cId="450819857" sldId="281"/>
            <ac:spMk id="4" creationId="{A4A64989-1A4C-44D4-9098-5046A7A193C2}"/>
          </ac:spMkLst>
        </pc:spChg>
        <pc:spChg chg="add del mod">
          <ac:chgData name="Jeff Simonetti" userId="55c26f203d10946f" providerId="LiveId" clId="{8D935DB9-AF95-4C90-B31B-16C21C7494A6}" dt="2022-03-14T21:51:30.951" v="138"/>
          <ac:spMkLst>
            <pc:docMk/>
            <pc:sldMk cId="450819857" sldId="281"/>
            <ac:spMk id="5" creationId="{98FE860E-4201-4192-807B-1BFCEF8E070F}"/>
          </ac:spMkLst>
        </pc:spChg>
        <pc:spChg chg="add mod">
          <ac:chgData name="Jeff Simonetti" userId="55c26f203d10946f" providerId="LiveId" clId="{8D935DB9-AF95-4C90-B31B-16C21C7494A6}" dt="2022-03-14T21:52:52.620" v="307" actId="1076"/>
          <ac:spMkLst>
            <pc:docMk/>
            <pc:sldMk cId="450819857" sldId="281"/>
            <ac:spMk id="6" creationId="{B1043BD4-949A-4DCF-A98F-A50BDC9E0089}"/>
          </ac:spMkLst>
        </pc:spChg>
      </pc:sldChg>
      <pc:sldChg chg="modSp mod">
        <pc:chgData name="Jeff Simonetti" userId="55c26f203d10946f" providerId="LiveId" clId="{8D935DB9-AF95-4C90-B31B-16C21C7494A6}" dt="2022-03-14T21:54:22.425" v="484" actId="20577"/>
        <pc:sldMkLst>
          <pc:docMk/>
          <pc:sldMk cId="4204913278" sldId="286"/>
        </pc:sldMkLst>
        <pc:spChg chg="mod">
          <ac:chgData name="Jeff Simonetti" userId="55c26f203d10946f" providerId="LiveId" clId="{8D935DB9-AF95-4C90-B31B-16C21C7494A6}" dt="2022-03-14T21:54:22.425" v="484" actId="20577"/>
          <ac:spMkLst>
            <pc:docMk/>
            <pc:sldMk cId="4204913278" sldId="286"/>
            <ac:spMk id="3" creationId="{9D4B944C-3395-4144-981C-ADE590DB976F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5"/>
            <a:ext cx="3170248" cy="480223"/>
          </a:xfrm>
          <a:prstGeom prst="rect">
            <a:avLst/>
          </a:prstGeom>
        </p:spPr>
        <p:txBody>
          <a:bodyPr vert="horz" lIns="94039" tIns="47020" rIns="94039" bIns="470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13" y="5"/>
            <a:ext cx="3170248" cy="480223"/>
          </a:xfrm>
          <a:prstGeom prst="rect">
            <a:avLst/>
          </a:prstGeom>
        </p:spPr>
        <p:txBody>
          <a:bodyPr vert="horz" lIns="94039" tIns="47020" rIns="94039" bIns="47020" rtlCol="0"/>
          <a:lstStyle>
            <a:lvl1pPr algn="r">
              <a:defRPr sz="1200"/>
            </a:lvl1pPr>
          </a:lstStyle>
          <a:p>
            <a:fld id="{4F0938CC-CE79-4435-A706-83705538FAFE}" type="datetimeFigureOut">
              <a:rPr lang="en-US" smtClean="0"/>
              <a:pPr/>
              <a:t>3/14/2022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354"/>
            <a:ext cx="3170248" cy="480223"/>
          </a:xfrm>
          <a:prstGeom prst="rect">
            <a:avLst/>
          </a:prstGeom>
        </p:spPr>
        <p:txBody>
          <a:bodyPr vert="horz" lIns="94039" tIns="47020" rIns="94039" bIns="470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13" y="9119354"/>
            <a:ext cx="3170248" cy="480223"/>
          </a:xfrm>
          <a:prstGeom prst="rect">
            <a:avLst/>
          </a:prstGeom>
        </p:spPr>
        <p:txBody>
          <a:bodyPr vert="horz" lIns="94039" tIns="47020" rIns="94039" bIns="47020" rtlCol="0" anchor="b"/>
          <a:lstStyle>
            <a:lvl1pPr algn="r">
              <a:defRPr sz="1200"/>
            </a:lvl1pPr>
          </a:lstStyle>
          <a:p>
            <a:fld id="{D669F728-D530-4620-B9D3-C4599D17313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29986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5"/>
            <a:ext cx="3170248" cy="480223"/>
          </a:xfrm>
          <a:prstGeom prst="rect">
            <a:avLst/>
          </a:prstGeom>
        </p:spPr>
        <p:txBody>
          <a:bodyPr vert="horz" lIns="94039" tIns="47020" rIns="94039" bIns="470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13" y="5"/>
            <a:ext cx="3170248" cy="480223"/>
          </a:xfrm>
          <a:prstGeom prst="rect">
            <a:avLst/>
          </a:prstGeom>
        </p:spPr>
        <p:txBody>
          <a:bodyPr vert="horz" lIns="94039" tIns="47020" rIns="94039" bIns="47020" rtlCol="0"/>
          <a:lstStyle>
            <a:lvl1pPr algn="r">
              <a:defRPr sz="1200"/>
            </a:lvl1pPr>
          </a:lstStyle>
          <a:p>
            <a:fld id="{D67B964A-190D-4150-B132-A0F976DCD8AC}" type="datetimeFigureOut">
              <a:rPr lang="en-US" smtClean="0"/>
              <a:pPr/>
              <a:t>3/14/2022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19138"/>
            <a:ext cx="64008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039" tIns="47020" rIns="94039" bIns="470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53" y="4561307"/>
            <a:ext cx="5851504" cy="4320377"/>
          </a:xfrm>
          <a:prstGeom prst="rect">
            <a:avLst/>
          </a:prstGeom>
        </p:spPr>
        <p:txBody>
          <a:bodyPr vert="horz" lIns="94039" tIns="47020" rIns="94039" bIns="470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354"/>
            <a:ext cx="3170248" cy="480223"/>
          </a:xfrm>
          <a:prstGeom prst="rect">
            <a:avLst/>
          </a:prstGeom>
        </p:spPr>
        <p:txBody>
          <a:bodyPr vert="horz" lIns="94039" tIns="47020" rIns="94039" bIns="470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13" y="9119354"/>
            <a:ext cx="3170248" cy="480223"/>
          </a:xfrm>
          <a:prstGeom prst="rect">
            <a:avLst/>
          </a:prstGeom>
        </p:spPr>
        <p:txBody>
          <a:bodyPr vert="horz" lIns="94039" tIns="47020" rIns="94039" bIns="47020" rtlCol="0" anchor="b"/>
          <a:lstStyle>
            <a:lvl1pPr algn="r">
              <a:defRPr sz="1200"/>
            </a:lvl1pPr>
          </a:lstStyle>
          <a:p>
            <a:fld id="{25FD98E6-C4B7-402B-9B62-381BA5333B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54706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-3833" y="3962400"/>
            <a:ext cx="12178580" cy="1828800"/>
          </a:xfrm>
        </p:spPr>
        <p:txBody>
          <a:bodyPr anchor="b"/>
          <a:lstStyle>
            <a:lvl1pPr>
              <a:defRPr cap="none" baseline="0">
                <a:solidFill>
                  <a:srgbClr val="002060"/>
                </a:solidFill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cxnSp>
        <p:nvCxnSpPr>
          <p:cNvPr id="3" name="Straight Connector 2"/>
          <p:cNvCxnSpPr/>
          <p:nvPr userDrawn="1"/>
        </p:nvCxnSpPr>
        <p:spPr>
          <a:xfrm>
            <a:off x="-2540000" y="152400"/>
            <a:ext cx="121920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AEA8D14-E5DC-4009-8ABE-E113074D3533}"/>
              </a:ext>
            </a:extLst>
          </p:cNvPr>
          <p:cNvCxnSpPr>
            <a:cxnSpLocks/>
          </p:cNvCxnSpPr>
          <p:nvPr userDrawn="1"/>
        </p:nvCxnSpPr>
        <p:spPr>
          <a:xfrm>
            <a:off x="1727200" y="6360318"/>
            <a:ext cx="10451381" cy="0"/>
          </a:xfrm>
          <a:prstGeom prst="line">
            <a:avLst/>
          </a:prstGeom>
          <a:ln w="15875">
            <a:solidFill>
              <a:srgbClr val="C80000">
                <a:alpha val="54902"/>
              </a:srgb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15" name="Picture 14">
            <a:extLst>
              <a:ext uri="{FF2B5EF4-FFF2-40B4-BE49-F238E27FC236}">
                <a16:creationId xmlns:a16="http://schemas.microsoft.com/office/drawing/2014/main" id="{0D75C59B-2226-4C9A-BA5C-475C2A35C4D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5385"/>
          <a:stretch/>
        </p:blipFill>
        <p:spPr>
          <a:xfrm>
            <a:off x="13420" y="6019800"/>
            <a:ext cx="1828528" cy="838200"/>
          </a:xfrm>
          <a:prstGeom prst="rect">
            <a:avLst/>
          </a:prstGeom>
        </p:spPr>
      </p:pic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B3CDF360-C7B3-49D5-81D7-6D9D54264E47}"/>
              </a:ext>
            </a:extLst>
          </p:cNvPr>
          <p:cNvSpPr txBox="1">
            <a:spLocks/>
          </p:cNvSpPr>
          <p:nvPr userDrawn="1"/>
        </p:nvSpPr>
        <p:spPr>
          <a:xfrm>
            <a:off x="11467381" y="6360318"/>
            <a:ext cx="711200" cy="497683"/>
          </a:xfrm>
          <a:prstGeom prst="rect">
            <a:avLst/>
          </a:prstGeom>
          <a:solidFill>
            <a:srgbClr val="D92121"/>
          </a:solidFill>
        </p:spPr>
        <p:txBody>
          <a:bodyPr vert="horz" anchor="ctr" anchorCtr="0">
            <a:normAutofit/>
          </a:bodyPr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20AB23B-9BF0-489E-A8C2-70A75979535F}" type="slidenum">
              <a:rPr lang="en-US" sz="1400" smtClean="0"/>
              <a:pPr/>
              <a:t>‹#›</a:t>
            </a:fld>
            <a:endParaRPr lang="en-US" sz="1400" dirty="0"/>
          </a:p>
        </p:txBody>
      </p:sp>
      <p:sp>
        <p:nvSpPr>
          <p:cNvPr id="17" name="Date Placeholder 13">
            <a:extLst>
              <a:ext uri="{FF2B5EF4-FFF2-40B4-BE49-F238E27FC236}">
                <a16:creationId xmlns:a16="http://schemas.microsoft.com/office/drawing/2014/main" id="{AEB9E3C3-A590-43C8-8AF5-AAE4C2A44E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911381" y="6411595"/>
            <a:ext cx="3556000" cy="365125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400">
                <a:solidFill>
                  <a:schemeClr val="bg1"/>
                </a:solidFill>
                <a:latin typeface="Garamond" pitchFamily="18" charset="0"/>
              </a:defRPr>
            </a:lvl1pPr>
          </a:lstStyle>
          <a:p>
            <a:r>
              <a:rPr lang="en-US"/>
              <a:t>June 1, 2021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914400"/>
          </a:xfrm>
        </p:spPr>
        <p:txBody>
          <a:bodyPr>
            <a:normAutofit/>
          </a:bodyPr>
          <a:lstStyle>
            <a:lvl1pPr>
              <a:defRPr sz="4400">
                <a:latin typeface="Garamond" pitchFamily="18" charset="0"/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816864" y="990600"/>
            <a:ext cx="10871200" cy="5105400"/>
          </a:xfrm>
        </p:spPr>
        <p:txBody>
          <a:bodyPr>
            <a:normAutofit/>
          </a:bodyPr>
          <a:lstStyle>
            <a:lvl1pPr>
              <a:defRPr sz="2800">
                <a:latin typeface="Garamond" pitchFamily="18" charset="0"/>
              </a:defRPr>
            </a:lvl1pPr>
            <a:lvl2pPr>
              <a:defRPr sz="2400">
                <a:latin typeface="Garamond" pitchFamily="18" charset="0"/>
              </a:defRPr>
            </a:lvl2pPr>
            <a:lvl3pPr>
              <a:defRPr sz="2000">
                <a:latin typeface="Garamond" pitchFamily="18" charset="0"/>
              </a:defRPr>
            </a:lvl3pPr>
            <a:lvl4pPr>
              <a:defRPr sz="1800">
                <a:latin typeface="Garamond" pitchFamily="18" charset="0"/>
              </a:defRPr>
            </a:lvl4pPr>
            <a:lvl5pPr>
              <a:defRPr sz="1800">
                <a:latin typeface="Garamond" pitchFamily="18" charset="0"/>
              </a:defRPr>
            </a:lvl5pPr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9" name="Date Placeholder 13">
            <a:extLst>
              <a:ext uri="{FF2B5EF4-FFF2-40B4-BE49-F238E27FC236}">
                <a16:creationId xmlns:a16="http://schemas.microsoft.com/office/drawing/2014/main" id="{A087DD9F-A4A9-4654-A7DD-2A17E56F19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911381" y="6411595"/>
            <a:ext cx="3556000" cy="365125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400">
                <a:solidFill>
                  <a:schemeClr val="tx1"/>
                </a:solidFill>
                <a:latin typeface="Garamond" pitchFamily="18" charset="0"/>
              </a:defRPr>
            </a:lvl1pPr>
          </a:lstStyle>
          <a:p>
            <a:r>
              <a:rPr lang="en-US"/>
              <a:t>June 1, 2021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7258" y="2718276"/>
            <a:ext cx="9497484" cy="1673225"/>
          </a:xfrm>
        </p:spPr>
        <p:txBody>
          <a:bodyPr anchor="t"/>
          <a:lstStyle>
            <a:lvl1pPr marL="0" indent="0" algn="ctr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12192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9" name="Rectangle 8"/>
          <p:cNvSpPr/>
          <p:nvPr/>
        </p:nvSpPr>
        <p:spPr>
          <a:xfrm>
            <a:off x="13421" y="1600200"/>
            <a:ext cx="1217858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000" b="1" dirty="0">
              <a:latin typeface="Garamond" panose="02020404030301010803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00200"/>
            <a:ext cx="11988800" cy="990600"/>
          </a:xfrm>
        </p:spPr>
        <p:txBody>
          <a:bodyPr/>
          <a:lstStyle>
            <a:lvl1pPr algn="ctr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11" name="Date Placeholder 13">
            <a:extLst>
              <a:ext uri="{FF2B5EF4-FFF2-40B4-BE49-F238E27FC236}">
                <a16:creationId xmlns:a16="http://schemas.microsoft.com/office/drawing/2014/main" id="{FCC66BDB-479C-425F-A0DE-FBA1C4F5B9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911381" y="6411595"/>
            <a:ext cx="3556000" cy="365125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400">
                <a:solidFill>
                  <a:schemeClr val="tx1"/>
                </a:solidFill>
                <a:latin typeface="Garamond" pitchFamily="18" charset="0"/>
              </a:defRPr>
            </a:lvl1pPr>
          </a:lstStyle>
          <a:p>
            <a:r>
              <a:rPr lang="en-US"/>
              <a:t>June 1, 2021</a:t>
            </a:r>
            <a:endParaRPr lang="en-US" dirty="0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C630E0A3-BC75-4EC2-B96D-C99E4CC6620B}"/>
              </a:ext>
            </a:extLst>
          </p:cNvPr>
          <p:cNvCxnSpPr>
            <a:cxnSpLocks/>
          </p:cNvCxnSpPr>
          <p:nvPr userDrawn="1"/>
        </p:nvCxnSpPr>
        <p:spPr>
          <a:xfrm>
            <a:off x="1727200" y="6360318"/>
            <a:ext cx="10451381" cy="0"/>
          </a:xfrm>
          <a:prstGeom prst="line">
            <a:avLst/>
          </a:prstGeom>
          <a:ln w="15875">
            <a:solidFill>
              <a:srgbClr val="C80000">
                <a:alpha val="54902"/>
              </a:srgb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16" name="Picture 15">
            <a:extLst>
              <a:ext uri="{FF2B5EF4-FFF2-40B4-BE49-F238E27FC236}">
                <a16:creationId xmlns:a16="http://schemas.microsoft.com/office/drawing/2014/main" id="{A6D8E689-AD31-4B85-84FE-1080505B555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5385"/>
          <a:stretch/>
        </p:blipFill>
        <p:spPr>
          <a:xfrm>
            <a:off x="13420" y="6019800"/>
            <a:ext cx="1828528" cy="838200"/>
          </a:xfrm>
          <a:prstGeom prst="rect">
            <a:avLst/>
          </a:prstGeom>
        </p:spPr>
      </p:pic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A806211B-1D5E-4146-BED0-7EC3D4207D5E}"/>
              </a:ext>
            </a:extLst>
          </p:cNvPr>
          <p:cNvSpPr txBox="1">
            <a:spLocks/>
          </p:cNvSpPr>
          <p:nvPr userDrawn="1"/>
        </p:nvSpPr>
        <p:spPr>
          <a:xfrm>
            <a:off x="11467381" y="6360318"/>
            <a:ext cx="711200" cy="497683"/>
          </a:xfrm>
          <a:prstGeom prst="rect">
            <a:avLst/>
          </a:prstGeom>
          <a:solidFill>
            <a:srgbClr val="D92121"/>
          </a:solidFill>
        </p:spPr>
        <p:txBody>
          <a:bodyPr vert="horz" anchor="ctr" anchorCtr="0">
            <a:normAutofit/>
          </a:bodyPr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20AB23B-9BF0-489E-A8C2-70A75979535F}" type="slidenum">
              <a:rPr lang="en-US" sz="1400" smtClean="0"/>
              <a:pPr/>
              <a:t>‹#›</a:t>
            </a:fld>
            <a:endParaRPr lang="en-US" sz="1400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838200"/>
          </a:xfrm>
        </p:spPr>
        <p:txBody>
          <a:bodyPr/>
          <a:lstStyle>
            <a:lvl1pPr algn="ctr">
              <a:defRPr/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48932" y="914400"/>
            <a:ext cx="5181600" cy="5105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0" y="914400"/>
            <a:ext cx="5181600" cy="5105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>
          <a:xfrm>
            <a:off x="7924800" y="6446838"/>
            <a:ext cx="3556000" cy="365125"/>
          </a:xfrm>
        </p:spPr>
        <p:txBody>
          <a:bodyPr rtlCol="0"/>
          <a:lstStyle>
            <a:lvl1pPr algn="r"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US"/>
              <a:t>June 1, 2021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97781" y="1591693"/>
            <a:ext cx="5181600" cy="4504307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6285781" y="1591693"/>
            <a:ext cx="5181600" cy="450430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June 1, 2021</a:t>
            </a:r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97781" y="905893"/>
            <a:ext cx="51816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6285781" y="905893"/>
            <a:ext cx="51816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June 1, 2021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13">
            <a:extLst>
              <a:ext uri="{FF2B5EF4-FFF2-40B4-BE49-F238E27FC236}">
                <a16:creationId xmlns:a16="http://schemas.microsoft.com/office/drawing/2014/main" id="{CCD744E3-F398-4247-B444-E2D9218E27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911381" y="6411595"/>
            <a:ext cx="3556000" cy="365125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400">
                <a:solidFill>
                  <a:schemeClr val="tx1"/>
                </a:solidFill>
                <a:latin typeface="Garamond" pitchFamily="18" charset="0"/>
              </a:defRPr>
            </a:lvl1pPr>
          </a:lstStyle>
          <a:p>
            <a:r>
              <a:rPr lang="en-US"/>
              <a:t>June 1, 2021</a:t>
            </a:r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F4DC4317-A5EC-4823-9EF6-2ABB221BE4BE}"/>
              </a:ext>
            </a:extLst>
          </p:cNvPr>
          <p:cNvCxnSpPr>
            <a:cxnSpLocks/>
          </p:cNvCxnSpPr>
          <p:nvPr userDrawn="1"/>
        </p:nvCxnSpPr>
        <p:spPr>
          <a:xfrm>
            <a:off x="1727200" y="6360318"/>
            <a:ext cx="10451381" cy="0"/>
          </a:xfrm>
          <a:prstGeom prst="line">
            <a:avLst/>
          </a:prstGeom>
          <a:ln w="15875">
            <a:solidFill>
              <a:srgbClr val="C80000">
                <a:alpha val="54902"/>
              </a:srgb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7" name="Picture 6">
            <a:extLst>
              <a:ext uri="{FF2B5EF4-FFF2-40B4-BE49-F238E27FC236}">
                <a16:creationId xmlns:a16="http://schemas.microsoft.com/office/drawing/2014/main" id="{9F0619B8-E720-4417-AEBA-2EA26859849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5385"/>
          <a:stretch/>
        </p:blipFill>
        <p:spPr>
          <a:xfrm>
            <a:off x="13420" y="6019800"/>
            <a:ext cx="1828528" cy="838200"/>
          </a:xfrm>
          <a:prstGeom prst="rect">
            <a:avLst/>
          </a:prstGeom>
        </p:spPr>
      </p:pic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FF3FFE94-DDE5-407D-A4F2-9F4CA7F4AE2B}"/>
              </a:ext>
            </a:extLst>
          </p:cNvPr>
          <p:cNvSpPr txBox="1">
            <a:spLocks/>
          </p:cNvSpPr>
          <p:nvPr userDrawn="1"/>
        </p:nvSpPr>
        <p:spPr>
          <a:xfrm>
            <a:off x="11467381" y="6360318"/>
            <a:ext cx="711200" cy="497683"/>
          </a:xfrm>
          <a:prstGeom prst="rect">
            <a:avLst/>
          </a:prstGeom>
          <a:solidFill>
            <a:srgbClr val="D92121"/>
          </a:solidFill>
        </p:spPr>
        <p:txBody>
          <a:bodyPr vert="horz" anchor="ctr" anchorCtr="0">
            <a:normAutofit/>
          </a:bodyPr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20AB23B-9BF0-489E-A8C2-70A75979535F}" type="slidenum">
              <a:rPr lang="en-US" sz="1400" smtClean="0"/>
              <a:pPr/>
              <a:t>‹#›</a:t>
            </a:fld>
            <a:endParaRPr lang="en-US" sz="1400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869950"/>
          </a:xfrm>
        </p:spPr>
        <p:txBody>
          <a:bodyPr anchor="ctr"/>
          <a:lstStyle>
            <a:lvl1pPr algn="ctr">
              <a:buNone/>
              <a:defRPr sz="4400" b="0"/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6" name="Date Placeholder 2">
            <a:extLst>
              <a:ext uri="{FF2B5EF4-FFF2-40B4-BE49-F238E27FC236}">
                <a16:creationId xmlns:a16="http://schemas.microsoft.com/office/drawing/2014/main" id="{200738F2-32D1-47E7-9AEF-9082EC3A59E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11381" y="6411595"/>
            <a:ext cx="3556000" cy="365125"/>
          </a:xfrm>
        </p:spPr>
        <p:txBody>
          <a:bodyPr/>
          <a:lstStyle/>
          <a:p>
            <a:r>
              <a:rPr lang="en-US"/>
              <a:t>June 1, 2021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3.wmf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13420" y="-2619"/>
            <a:ext cx="12165161" cy="871299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816864" y="919954"/>
            <a:ext cx="10871200" cy="5206525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/>
              <a:t>Click to edit Master text styles</a:t>
            </a:r>
          </a:p>
          <a:p>
            <a:pPr lvl="1" eaLnBrk="1" latinLnBrk="0" hangingPunct="1"/>
            <a:r>
              <a:rPr kumimoji="0" lang="en-US" dirty="0"/>
              <a:t>Second level</a:t>
            </a:r>
          </a:p>
          <a:p>
            <a:pPr lvl="2" eaLnBrk="1" latinLnBrk="0" hangingPunct="1"/>
            <a:r>
              <a:rPr kumimoji="0" lang="en-US" dirty="0"/>
              <a:t>Third level</a:t>
            </a:r>
          </a:p>
          <a:p>
            <a:pPr lvl="3" eaLnBrk="1" latinLnBrk="0" hangingPunct="1"/>
            <a:r>
              <a:rPr kumimoji="0" lang="en-US" dirty="0"/>
              <a:t>Fourth level</a:t>
            </a:r>
          </a:p>
          <a:p>
            <a:pPr lvl="4" eaLnBrk="1" latinLnBrk="0" hangingPunct="1"/>
            <a:r>
              <a:rPr kumimoji="0" lang="en-US" dirty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7911381" y="6411595"/>
            <a:ext cx="3556000" cy="365125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  <a:latin typeface="Garamond" pitchFamily="18" charset="0"/>
              </a:defRPr>
            </a:lvl1pPr>
          </a:lstStyle>
          <a:p>
            <a:r>
              <a:rPr lang="en-US"/>
              <a:t>June 1, 2021</a:t>
            </a:r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2D30FDD-1477-4E01-B6CC-012187FA9F22}"/>
              </a:ext>
            </a:extLst>
          </p:cNvPr>
          <p:cNvCxnSpPr>
            <a:cxnSpLocks/>
          </p:cNvCxnSpPr>
          <p:nvPr userDrawn="1"/>
        </p:nvCxnSpPr>
        <p:spPr>
          <a:xfrm>
            <a:off x="1727200" y="6360318"/>
            <a:ext cx="10451381" cy="0"/>
          </a:xfrm>
          <a:prstGeom prst="line">
            <a:avLst/>
          </a:prstGeom>
          <a:ln w="15875">
            <a:solidFill>
              <a:srgbClr val="C80000">
                <a:alpha val="54902"/>
              </a:srgb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61F6EC95-197A-48FC-B506-A733992C0D3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5385"/>
          <a:stretch/>
        </p:blipFill>
        <p:spPr>
          <a:xfrm>
            <a:off x="13420" y="6019800"/>
            <a:ext cx="1828528" cy="838200"/>
          </a:xfrm>
          <a:prstGeom prst="rect">
            <a:avLst/>
          </a:prstGeom>
        </p:spPr>
      </p:pic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2C5DD6E7-E616-4FAE-BC85-67AA461887B4}"/>
              </a:ext>
            </a:extLst>
          </p:cNvPr>
          <p:cNvSpPr txBox="1">
            <a:spLocks/>
          </p:cNvSpPr>
          <p:nvPr userDrawn="1"/>
        </p:nvSpPr>
        <p:spPr>
          <a:xfrm>
            <a:off x="11467381" y="6360318"/>
            <a:ext cx="711200" cy="497683"/>
          </a:xfrm>
          <a:prstGeom prst="rect">
            <a:avLst/>
          </a:prstGeom>
          <a:solidFill>
            <a:srgbClr val="D92121"/>
          </a:solidFill>
        </p:spPr>
        <p:txBody>
          <a:bodyPr vert="horz" anchor="ctr" anchorCtr="0">
            <a:normAutofit/>
          </a:bodyPr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20AB23B-9BF0-489E-A8C2-70A75979535F}" type="slidenum">
              <a:rPr lang="en-US" sz="1400" smtClean="0"/>
              <a:pPr/>
              <a:t>‹#›</a:t>
            </a:fld>
            <a:endParaRPr lang="en-US" sz="14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</p:sldLayoutIdLst>
  <p:hf sldNum="0" hdr="0" ftr="0"/>
  <p:txStyles>
    <p:titleStyle>
      <a:lvl1pPr algn="ctr" rtl="0" eaLnBrk="1" latinLnBrk="0" hangingPunct="1">
        <a:spcBef>
          <a:spcPct val="0"/>
        </a:spcBef>
        <a:buNone/>
        <a:defRPr kumimoji="0" sz="4400" kern="1200">
          <a:solidFill>
            <a:srgbClr val="002060"/>
          </a:solidFill>
          <a:latin typeface="Garamond" pitchFamily="18" charset="0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Garamond" pitchFamily="18" charset="0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Garamond" pitchFamily="18" charset="0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Garamond" pitchFamily="18" charset="0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about:blank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752C24-52D6-4E19-ADEA-539D0EC7C7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1" y="3992493"/>
            <a:ext cx="9133935" cy="1828800"/>
          </a:xfrm>
        </p:spPr>
        <p:txBody>
          <a:bodyPr>
            <a:normAutofit fontScale="90000"/>
          </a:bodyPr>
          <a:lstStyle/>
          <a:p>
            <a:r>
              <a:rPr lang="en-US" dirty="0"/>
              <a:t>City of Arcadia</a:t>
            </a:r>
            <a:br>
              <a:rPr lang="en-US" dirty="0"/>
            </a:br>
            <a:r>
              <a:rPr lang="en-US" dirty="0"/>
              <a:t>Draft Maps Review Hearing</a:t>
            </a:r>
            <a:br>
              <a:rPr lang="en-US" dirty="0"/>
            </a:b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2ADF98C-BCDA-446E-87CC-942F990BFAAB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dirty="0"/>
              <a:t>March 15, 2022</a:t>
            </a:r>
          </a:p>
        </p:txBody>
      </p:sp>
      <p:pic>
        <p:nvPicPr>
          <p:cNvPr id="6" name="Picture 5" descr="Logo&#10;&#10;Description automatically generated">
            <a:extLst>
              <a:ext uri="{FF2B5EF4-FFF2-40B4-BE49-F238E27FC236}">
                <a16:creationId xmlns:a16="http://schemas.microsoft.com/office/drawing/2014/main" id="{2B1D5B78-BEF9-4895-BDD9-CB81BF4F1C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0297" y="341183"/>
            <a:ext cx="1231407" cy="2280780"/>
          </a:xfrm>
          <a:prstGeom prst="rect">
            <a:avLst/>
          </a:prstGeom>
        </p:spPr>
      </p:pic>
      <p:pic>
        <p:nvPicPr>
          <p:cNvPr id="8" name="Picture 7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83BE6192-1BE4-468F-89F3-5FCCA927F68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2398" y="2895600"/>
            <a:ext cx="2527204" cy="823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2414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2F8775-6895-4798-8EF7-F4243FE45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2021/2022 Arcadia Redistricting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972CD7-80E0-4466-BBCE-DAA2AD294FA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839200" y="6400800"/>
            <a:ext cx="2667000" cy="365125"/>
          </a:xfrm>
        </p:spPr>
        <p:txBody>
          <a:bodyPr/>
          <a:lstStyle/>
          <a:p>
            <a:r>
              <a:rPr lang="en-US" dirty="0"/>
              <a:t>March 15, 2022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14EC5EC-1156-4B5E-8FFA-3004FAEB3CF5}"/>
              </a:ext>
            </a:extLst>
          </p:cNvPr>
          <p:cNvSpPr txBox="1"/>
          <p:nvPr/>
        </p:nvSpPr>
        <p:spPr>
          <a:xfrm>
            <a:off x="914400" y="1295401"/>
            <a:ext cx="10287000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sz="3600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en-US" sz="3600" dirty="0">
                <a:latin typeface="Garamond" panose="02020404030301010803" pitchFamily="18" charset="0"/>
              </a:rPr>
              <a:t>The</a:t>
            </a:r>
            <a:r>
              <a:rPr lang="en-US" sz="3600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  <a:r>
              <a:rPr lang="en-US" sz="3600" dirty="0">
                <a:latin typeface="Garamond" panose="02020404030301010803" pitchFamily="18" charset="0"/>
              </a:rPr>
              <a:t>2021/2022 redistricting process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3600" dirty="0">
              <a:latin typeface="Garamond" panose="02020404030301010803" pitchFamily="18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600" dirty="0">
                <a:latin typeface="Garamond" panose="02020404030301010803" pitchFamily="18" charset="0"/>
              </a:rPr>
              <a:t>Project timelines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600" dirty="0">
                <a:latin typeface="Garamond" panose="02020404030301010803" pitchFamily="18" charset="0"/>
              </a:rPr>
              <a:t>Key deadlines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600" dirty="0">
                <a:latin typeface="Garamond" panose="02020404030301010803" pitchFamily="18" charset="0"/>
              </a:rPr>
              <a:t>Review of draft maps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600" dirty="0">
                <a:latin typeface="Garamond" panose="02020404030301010803" pitchFamily="18" charset="0"/>
              </a:rPr>
              <a:t>Project website – </a:t>
            </a:r>
            <a:r>
              <a:rPr lang="en-US" sz="3600" dirty="0">
                <a:solidFill>
                  <a:srgbClr val="0070C0"/>
                </a:solidFill>
                <a:latin typeface="Garamond" panose="02020404030301010803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ArcadiaCA.gov/redistricting</a:t>
            </a:r>
            <a:r>
              <a:rPr lang="en-US" sz="3600" dirty="0">
                <a:solidFill>
                  <a:srgbClr val="0070C0"/>
                </a:solidFill>
                <a:latin typeface="Garamond" panose="02020404030301010803" pitchFamily="18" charset="0"/>
              </a:rPr>
              <a:t>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00800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F881C-6686-40A0-8932-1222E22510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Redistricting Rules and Goals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C46009-779F-4B75-B8A0-0106AB736A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March 15, 2022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2E41DE-590C-492B-89CE-55BAFD7FE382}"/>
              </a:ext>
            </a:extLst>
          </p:cNvPr>
          <p:cNvSpPr txBox="1">
            <a:spLocks/>
          </p:cNvSpPr>
          <p:nvPr/>
        </p:nvSpPr>
        <p:spPr>
          <a:xfrm>
            <a:off x="989461" y="1724028"/>
            <a:ext cx="2590800" cy="2408236"/>
          </a:xfrm>
          <a:prstGeom prst="rect">
            <a:avLst/>
          </a:prstGeom>
          <a:ln>
            <a:solidFill>
              <a:schemeClr val="accent2"/>
            </a:solidFill>
            <a:miter lim="800000"/>
            <a:headEnd/>
            <a:tailEnd/>
          </a:ln>
        </p:spPr>
        <p:txBody>
          <a:bodyPr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sz="2000" b="1" dirty="0"/>
              <a:t>Equal Population</a:t>
            </a:r>
          </a:p>
          <a:p>
            <a:r>
              <a:rPr lang="en-US" altLang="en-US" sz="2000" b="1" dirty="0"/>
              <a:t>Federal Voting Rights Act</a:t>
            </a:r>
          </a:p>
          <a:p>
            <a:r>
              <a:rPr lang="en-US" altLang="en-US" sz="2000" b="1" dirty="0"/>
              <a:t>No Racial Gerrymandering</a:t>
            </a:r>
          </a:p>
          <a:p>
            <a:pPr lvl="1"/>
            <a:endParaRPr lang="en-US" altLang="en-US" sz="1400" b="1" dirty="0"/>
          </a:p>
        </p:txBody>
      </p:sp>
      <p:sp>
        <p:nvSpPr>
          <p:cNvPr id="5" name="Text Placeholder 5">
            <a:extLst>
              <a:ext uri="{FF2B5EF4-FFF2-40B4-BE49-F238E27FC236}">
                <a16:creationId xmlns:a16="http://schemas.microsoft.com/office/drawing/2014/main" id="{E53BBD6B-18DC-4572-8345-0314AD19190B}"/>
              </a:ext>
            </a:extLst>
          </p:cNvPr>
          <p:cNvSpPr txBox="1">
            <a:spLocks/>
          </p:cNvSpPr>
          <p:nvPr/>
        </p:nvSpPr>
        <p:spPr bwMode="auto">
          <a:xfrm>
            <a:off x="989461" y="1089708"/>
            <a:ext cx="2590800" cy="639763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ts val="7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  <a:defRPr sz="29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639763" indent="-273050">
              <a:spcBef>
                <a:spcPts val="55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"/>
              <a:defRPr sz="26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indent="-228600">
              <a:spcBef>
                <a:spcPts val="5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"/>
              <a:defRPr sz="23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indent="-228600">
              <a:spcBef>
                <a:spcPts val="400"/>
              </a:spcBef>
              <a:buClr>
                <a:srgbClr val="A5AB81"/>
              </a:buClr>
              <a:buSzPct val="7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indent="-228600">
              <a:spcBef>
                <a:spcPts val="400"/>
              </a:spcBef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ctr" eaLnBrk="1" hangingPunct="1">
              <a:buFont typeface="Wingdings" panose="05000000000000000000" pitchFamily="2" charset="2"/>
              <a:buNone/>
            </a:pPr>
            <a:r>
              <a:rPr lang="en-US" altLang="en-US" sz="2000" b="1" dirty="0">
                <a:solidFill>
                  <a:schemeClr val="bg1"/>
                </a:solidFill>
              </a:rPr>
              <a:t>1. Federal Laws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FCD588EC-196C-4ABD-B37A-5982D0A02ABA}"/>
              </a:ext>
            </a:extLst>
          </p:cNvPr>
          <p:cNvSpPr txBox="1">
            <a:spLocks/>
          </p:cNvSpPr>
          <p:nvPr/>
        </p:nvSpPr>
        <p:spPr>
          <a:xfrm>
            <a:off x="3580262" y="1089707"/>
            <a:ext cx="4354888" cy="639763"/>
          </a:xfrm>
          <a:prstGeom prst="rect">
            <a:avLst/>
          </a:prstGeom>
          <a:solidFill>
            <a:schemeClr val="accent4"/>
          </a:solidFill>
        </p:spPr>
        <p:txBody>
          <a:bodyPr anchor="ctr"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  <a:defRPr/>
            </a:pPr>
            <a:r>
              <a:rPr lang="en-US" sz="2000" b="1" dirty="0">
                <a:solidFill>
                  <a:schemeClr val="bg1"/>
                </a:solidFill>
              </a:rPr>
              <a:t>2. California Criteria for </a:t>
            </a:r>
            <a:br>
              <a:rPr lang="en-US" sz="2000" b="1" dirty="0">
                <a:solidFill>
                  <a:schemeClr val="bg1"/>
                </a:solidFill>
              </a:rPr>
            </a:br>
            <a:r>
              <a:rPr lang="en-US" sz="2000" b="1" dirty="0">
                <a:solidFill>
                  <a:schemeClr val="bg1"/>
                </a:solidFill>
              </a:rPr>
              <a:t>Cities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88BC1AB-5512-44D0-B177-2E86DCEB6C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9503" y="4191000"/>
            <a:ext cx="2413416" cy="1600200"/>
          </a:xfrm>
          <a:prstGeom prst="rect">
            <a:avLst/>
          </a:prstGeom>
        </p:spPr>
      </p:pic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AC4D300-45E8-4DD9-953D-2C601AB1A2EB}"/>
              </a:ext>
            </a:extLst>
          </p:cNvPr>
          <p:cNvSpPr txBox="1">
            <a:spLocks/>
          </p:cNvSpPr>
          <p:nvPr/>
        </p:nvSpPr>
        <p:spPr>
          <a:xfrm>
            <a:off x="3580262" y="1687306"/>
            <a:ext cx="4354888" cy="4637294"/>
          </a:xfrm>
          <a:prstGeom prst="rect">
            <a:avLst/>
          </a:prstGeom>
          <a:ln>
            <a:solidFill>
              <a:schemeClr val="accent4"/>
            </a:solidFill>
          </a:ln>
        </p:spPr>
        <p:txBody>
          <a:bodyPr vert="horz"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+mj-lt"/>
              <a:buAutoNum type="arabicPeriod"/>
              <a:defRPr/>
            </a:pPr>
            <a:r>
              <a:rPr lang="en-US" altLang="en-US" sz="2000" b="1" dirty="0"/>
              <a:t>Geographically contiguous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n-US" altLang="en-US" sz="2000" b="1" dirty="0"/>
              <a:t>Undivided neighborhoods and “communities of interest” </a:t>
            </a:r>
            <a:br>
              <a:rPr lang="en-US" altLang="en-US" sz="2000" b="1" dirty="0"/>
            </a:br>
            <a:r>
              <a:rPr lang="en-US" altLang="en-US" sz="2000" dirty="0"/>
              <a:t>(Socio-economic geographic areas that should be kept together)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n-US" altLang="en-US" sz="2000" b="1" dirty="0"/>
              <a:t>Easily identifiable boundaries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n-US" altLang="en-US" sz="2000" b="1" dirty="0"/>
              <a:t>Compact</a:t>
            </a:r>
            <a:br>
              <a:rPr lang="en-US" altLang="en-US" sz="2000" b="1" dirty="0"/>
            </a:br>
            <a:r>
              <a:rPr lang="en-US" altLang="en-US" sz="2000" dirty="0"/>
              <a:t>(Do not bypass one group of people to get to a more distant group of people)</a:t>
            </a:r>
          </a:p>
          <a:p>
            <a:pPr marL="0" indent="0">
              <a:buNone/>
              <a:defRPr/>
            </a:pPr>
            <a:r>
              <a:rPr lang="en-US" altLang="en-US" sz="2000" b="1" i="1" dirty="0">
                <a:solidFill>
                  <a:schemeClr val="accent2">
                    <a:lumMod val="75000"/>
                  </a:schemeClr>
                </a:solidFill>
                <a:cs typeface="Arial" panose="020B0604020202020204" pitchFamily="34" charset="0"/>
              </a:rPr>
              <a:t>Prohibited:</a:t>
            </a:r>
          </a:p>
          <a:p>
            <a:pPr marL="0" indent="0">
              <a:buNone/>
              <a:defRPr/>
            </a:pPr>
            <a:r>
              <a:rPr lang="en-US" altLang="en-US" sz="2000" i="1" dirty="0">
                <a:solidFill>
                  <a:schemeClr val="accent2">
                    <a:lumMod val="75000"/>
                  </a:schemeClr>
                </a:solidFill>
                <a:cs typeface="Arial" panose="020B0604020202020204" pitchFamily="34" charset="0"/>
              </a:rPr>
              <a:t>“Shall not favor or discriminate against a political party.”</a:t>
            </a:r>
          </a:p>
          <a:p>
            <a:pPr marL="342900" indent="-342900">
              <a:buFont typeface="+mj-lt"/>
              <a:buAutoNum type="arabicPeriod"/>
              <a:defRPr/>
            </a:pPr>
            <a:endParaRPr lang="en-US" altLang="en-US" sz="1800" dirty="0"/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6D573AF9-3D14-4A50-AA08-26FE42925484}"/>
              </a:ext>
            </a:extLst>
          </p:cNvPr>
          <p:cNvSpPr txBox="1">
            <a:spLocks/>
          </p:cNvSpPr>
          <p:nvPr/>
        </p:nvSpPr>
        <p:spPr>
          <a:xfrm>
            <a:off x="7935150" y="1089706"/>
            <a:ext cx="3037649" cy="639763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anchor="ctr"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  <a:defRPr/>
            </a:pPr>
            <a:r>
              <a:rPr lang="en-US" sz="2000" b="1" dirty="0">
                <a:solidFill>
                  <a:schemeClr val="bg1"/>
                </a:solidFill>
              </a:rPr>
              <a:t>3. Other Traditional Redistricting Principles</a:t>
            </a:r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5A7ACEBE-6AE4-41DE-B9FB-3583DAC1AF1E}"/>
              </a:ext>
            </a:extLst>
          </p:cNvPr>
          <p:cNvSpPr txBox="1">
            <a:spLocks/>
          </p:cNvSpPr>
          <p:nvPr/>
        </p:nvSpPr>
        <p:spPr>
          <a:xfrm>
            <a:off x="7935150" y="1687306"/>
            <a:ext cx="3037650" cy="4637294"/>
          </a:xfrm>
          <a:prstGeom prst="rect">
            <a:avLst/>
          </a:prstGeom>
          <a:ln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vert="horz"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sz="2000" b="1" dirty="0"/>
              <a:t>Minimize voters shifted to different election years</a:t>
            </a:r>
          </a:p>
          <a:p>
            <a:r>
              <a:rPr lang="en-US" altLang="en-US" sz="2000" b="1" dirty="0"/>
              <a:t>Respect voters’ choices / continuity in office</a:t>
            </a:r>
          </a:p>
          <a:p>
            <a:r>
              <a:rPr lang="en-US" altLang="en-US" sz="2000" b="1" dirty="0"/>
              <a:t>Future population growth</a:t>
            </a:r>
          </a:p>
          <a:p>
            <a:r>
              <a:rPr lang="en-US" altLang="en-US" sz="2000" b="1" dirty="0"/>
              <a:t>Preserving the core of existing districts</a:t>
            </a:r>
          </a:p>
          <a:p>
            <a:pPr marL="342900" indent="-342900">
              <a:buFont typeface="+mj-lt"/>
              <a:buAutoNum type="arabicPeriod"/>
              <a:defRPr/>
            </a:pPr>
            <a:endParaRPr lang="en-US" altLang="en-US" sz="1800" dirty="0"/>
          </a:p>
        </p:txBody>
      </p:sp>
    </p:spTree>
    <p:extLst>
      <p:ext uri="{BB962C8B-B14F-4D97-AF65-F5344CB8AC3E}">
        <p14:creationId xmlns:p14="http://schemas.microsoft.com/office/powerpoint/2010/main" val="33570652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9201EE-47BD-409F-BBF3-00D3C03624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Arcadia Demographic Overview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D4B944C-3395-4144-981C-ADE590DB97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March 15, 2022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B3387555-D460-4A78-A835-44B4DB19C3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2102054"/>
              </p:ext>
            </p:extLst>
          </p:nvPr>
        </p:nvGraphicFramePr>
        <p:xfrm>
          <a:off x="1752600" y="1181100"/>
          <a:ext cx="8559800" cy="1996440"/>
        </p:xfrm>
        <a:graphic>
          <a:graphicData uri="http://schemas.openxmlformats.org/drawingml/2006/table">
            <a:tbl>
              <a:tblPr/>
              <a:tblGrid>
                <a:gridCol w="990600">
                  <a:extLst>
                    <a:ext uri="{9D8B030D-6E8A-4147-A177-3AD203B41FA5}">
                      <a16:colId xmlns:a16="http://schemas.microsoft.com/office/drawing/2014/main" val="3658147066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358544638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3246944203"/>
                    </a:ext>
                  </a:extLst>
                </a:gridCol>
                <a:gridCol w="1079952">
                  <a:extLst>
                    <a:ext uri="{9D8B030D-6E8A-4147-A177-3AD203B41FA5}">
                      <a16:colId xmlns:a16="http://schemas.microsoft.com/office/drawing/2014/main" val="4074692221"/>
                    </a:ext>
                  </a:extLst>
                </a:gridCol>
                <a:gridCol w="1115252">
                  <a:extLst>
                    <a:ext uri="{9D8B030D-6E8A-4147-A177-3AD203B41FA5}">
                      <a16:colId xmlns:a16="http://schemas.microsoft.com/office/drawing/2014/main" val="2201887594"/>
                    </a:ext>
                  </a:extLst>
                </a:gridCol>
                <a:gridCol w="772098">
                  <a:extLst>
                    <a:ext uri="{9D8B030D-6E8A-4147-A177-3AD203B41FA5}">
                      <a16:colId xmlns:a16="http://schemas.microsoft.com/office/drawing/2014/main" val="1293037724"/>
                    </a:ext>
                  </a:extLst>
                </a:gridCol>
                <a:gridCol w="876951">
                  <a:extLst>
                    <a:ext uri="{9D8B030D-6E8A-4147-A177-3AD203B41FA5}">
                      <a16:colId xmlns:a16="http://schemas.microsoft.com/office/drawing/2014/main" val="770597814"/>
                    </a:ext>
                  </a:extLst>
                </a:gridCol>
                <a:gridCol w="905547">
                  <a:extLst>
                    <a:ext uri="{9D8B030D-6E8A-4147-A177-3AD203B41FA5}">
                      <a16:colId xmlns:a16="http://schemas.microsoft.com/office/drawing/2014/main" val="3376935970"/>
                    </a:ext>
                  </a:extLst>
                </a:gridCol>
              </a:tblGrid>
              <a:tr h="0">
                <a:tc gridSpan="8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Garamond" panose="02020404030301010803" pitchFamily="18" charset="0"/>
                        </a:rPr>
                        <a:t>City of Arcadia - 2020 Census Data Total Population Statistics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624997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Garamond" panose="02020404030301010803" pitchFamily="18" charset="0"/>
                        </a:rPr>
                        <a:t>District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Garamond" panose="02020404030301010803" pitchFamily="18" charset="0"/>
                        </a:rPr>
                        <a:t>CA Adjusted Pop.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Garamond" panose="02020404030301010803" pitchFamily="18" charset="0"/>
                        </a:rPr>
                        <a:t>Deviation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Garamond" panose="02020404030301010803" pitchFamily="18" charset="0"/>
                        </a:rPr>
                        <a:t>% Deviation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Garamond" panose="02020404030301010803" pitchFamily="18" charset="0"/>
                        </a:rPr>
                        <a:t>% Hispanic Origin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Garamond" panose="02020404030301010803" pitchFamily="18" charset="0"/>
                        </a:rPr>
                        <a:t>% NH White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Garamond" panose="02020404030301010803" pitchFamily="18" charset="0"/>
                        </a:rPr>
                        <a:t>% NH Black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Garamond" panose="02020404030301010803" pitchFamily="18" charset="0"/>
                        </a:rPr>
                        <a:t>% NH Asian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853628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Garamond" panose="02020404030301010803" pitchFamily="18" charset="0"/>
                        </a:rPr>
                        <a:t>11,330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-26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-0.23%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13.56%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18.60%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1.68%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64.95%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6148368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Garamond" panose="02020404030301010803" pitchFamily="18" charset="0"/>
                        </a:rPr>
                        <a:t>10,265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Garamond" panose="02020404030301010803" pitchFamily="18" charset="0"/>
                        </a:rPr>
                        <a:t>-1091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-9.61%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14.71%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25.20%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1.96%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56.43%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637442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Garamond" panose="02020404030301010803" pitchFamily="18" charset="0"/>
                        </a:rPr>
                        <a:t>12,148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Garamond" panose="02020404030301010803" pitchFamily="18" charset="0"/>
                        </a:rPr>
                        <a:t>792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Garamond" panose="02020404030301010803" pitchFamily="18" charset="0"/>
                        </a:rPr>
                        <a:t>6.97%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17.05%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15.06%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2.86%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63.26%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1461977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Garamond" panose="02020404030301010803" pitchFamily="18" charset="0"/>
                        </a:rPr>
                        <a:t>11,890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534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Garamond" panose="02020404030301010803" pitchFamily="18" charset="0"/>
                        </a:rPr>
                        <a:t>4.70%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Garamond" panose="02020404030301010803" pitchFamily="18" charset="0"/>
                        </a:rPr>
                        <a:t>8.27%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14.10%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1.49%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74.52%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6569174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11,148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Garamond" panose="02020404030301010803" pitchFamily="18" charset="0"/>
                        </a:rPr>
                        <a:t>-208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-1.83%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Garamond" panose="02020404030301010803" pitchFamily="18" charset="0"/>
                        </a:rPr>
                        <a:t>11.98%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16.04%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1.15%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69.09%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0889808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effectLst/>
                          <a:latin typeface="Garamond" panose="02020404030301010803" pitchFamily="18" charset="0"/>
                        </a:rPr>
                        <a:t>Total Deviation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effectLst/>
                          <a:latin typeface="Garamond" panose="02020404030301010803" pitchFamily="18" charset="0"/>
                        </a:rPr>
                        <a:t>16.58%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3969321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FF514B85-FEB1-4AA5-8A6C-27F1E767CB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664182"/>
              </p:ext>
            </p:extLst>
          </p:nvPr>
        </p:nvGraphicFramePr>
        <p:xfrm>
          <a:off x="2971800" y="3551872"/>
          <a:ext cx="5714999" cy="1560195"/>
        </p:xfrm>
        <a:graphic>
          <a:graphicData uri="http://schemas.openxmlformats.org/drawingml/2006/table">
            <a:tbl>
              <a:tblPr/>
              <a:tblGrid>
                <a:gridCol w="940741">
                  <a:extLst>
                    <a:ext uri="{9D8B030D-6E8A-4147-A177-3AD203B41FA5}">
                      <a16:colId xmlns:a16="http://schemas.microsoft.com/office/drawing/2014/main" val="1027080717"/>
                    </a:ext>
                  </a:extLst>
                </a:gridCol>
                <a:gridCol w="1305277">
                  <a:extLst>
                    <a:ext uri="{9D8B030D-6E8A-4147-A177-3AD203B41FA5}">
                      <a16:colId xmlns:a16="http://schemas.microsoft.com/office/drawing/2014/main" val="3655931942"/>
                    </a:ext>
                  </a:extLst>
                </a:gridCol>
                <a:gridCol w="1422870">
                  <a:extLst>
                    <a:ext uri="{9D8B030D-6E8A-4147-A177-3AD203B41FA5}">
                      <a16:colId xmlns:a16="http://schemas.microsoft.com/office/drawing/2014/main" val="775252261"/>
                    </a:ext>
                  </a:extLst>
                </a:gridCol>
                <a:gridCol w="1046574">
                  <a:extLst>
                    <a:ext uri="{9D8B030D-6E8A-4147-A177-3AD203B41FA5}">
                      <a16:colId xmlns:a16="http://schemas.microsoft.com/office/drawing/2014/main" val="3361765818"/>
                    </a:ext>
                  </a:extLst>
                </a:gridCol>
                <a:gridCol w="999537">
                  <a:extLst>
                    <a:ext uri="{9D8B030D-6E8A-4147-A177-3AD203B41FA5}">
                      <a16:colId xmlns:a16="http://schemas.microsoft.com/office/drawing/2014/main" val="3911754277"/>
                    </a:ext>
                  </a:extLst>
                </a:gridCol>
              </a:tblGrid>
              <a:tr h="195458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Garamond" panose="02020404030301010803" pitchFamily="18" charset="0"/>
                        </a:rPr>
                        <a:t>City of Arcadia CVAP Data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4406727"/>
                  </a:ext>
                </a:extLst>
              </a:tr>
              <a:tr h="19545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Garamond" panose="02020404030301010803" pitchFamily="18" charset="0"/>
                        </a:rPr>
                        <a:t>District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Garamond" panose="02020404030301010803" pitchFamily="18" charset="0"/>
                        </a:rPr>
                        <a:t>Latino CVAP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Garamond" panose="02020404030301010803" pitchFamily="18" charset="0"/>
                        </a:rPr>
                        <a:t>White CVAP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Garamond" panose="02020404030301010803" pitchFamily="18" charset="0"/>
                        </a:rPr>
                        <a:t>Black CVAP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Garamond" panose="02020404030301010803" pitchFamily="18" charset="0"/>
                        </a:rPr>
                        <a:t>Asian CVAP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9737571"/>
                  </a:ext>
                </a:extLst>
              </a:tr>
              <a:tr h="19545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Garamond" panose="02020404030301010803" pitchFamily="18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Garamond" panose="02020404030301010803" pitchFamily="18" charset="0"/>
                        </a:rPr>
                        <a:t>8.24%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Garamond" panose="02020404030301010803" pitchFamily="18" charset="0"/>
                        </a:rPr>
                        <a:t>29.17%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2.54%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59.29%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078340"/>
                  </a:ext>
                </a:extLst>
              </a:tr>
              <a:tr h="19545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Garamond" panose="02020404030301010803" pitchFamily="18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13.49%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Garamond" panose="02020404030301010803" pitchFamily="18" charset="0"/>
                        </a:rPr>
                        <a:t>38.26%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2.38%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45.37%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6217885"/>
                  </a:ext>
                </a:extLst>
              </a:tr>
              <a:tr h="19545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Garamond" panose="02020404030301010803" pitchFamily="18" charset="0"/>
                        </a:rPr>
                        <a:t>16.69%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Garamond" panose="02020404030301010803" pitchFamily="18" charset="0"/>
                        </a:rPr>
                        <a:t>26.09%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5.04%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51.95%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94002708"/>
                  </a:ext>
                </a:extLst>
              </a:tr>
              <a:tr h="19545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Garamond" panose="02020404030301010803" pitchFamily="18" charset="0"/>
                        </a:rPr>
                        <a:t>6.60%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Garamond" panose="02020404030301010803" pitchFamily="18" charset="0"/>
                        </a:rPr>
                        <a:t>22.06%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Garamond" panose="02020404030301010803" pitchFamily="18" charset="0"/>
                        </a:rPr>
                        <a:t>1.66%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68.28%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9187457"/>
                  </a:ext>
                </a:extLst>
              </a:tr>
              <a:tr h="20523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Garamond" panose="02020404030301010803" pitchFamily="18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9.11%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Garamond" panose="02020404030301010803" pitchFamily="18" charset="0"/>
                        </a:rPr>
                        <a:t>25.15%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Garamond" panose="02020404030301010803" pitchFamily="18" charset="0"/>
                        </a:rPr>
                        <a:t>0.48%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Garamond" panose="02020404030301010803" pitchFamily="18" charset="0"/>
                        </a:rPr>
                        <a:t>64.36%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668181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560C1769-0533-4143-9E40-B82717B8171D}"/>
              </a:ext>
            </a:extLst>
          </p:cNvPr>
          <p:cNvSpPr txBox="1"/>
          <p:nvPr/>
        </p:nvSpPr>
        <p:spPr>
          <a:xfrm>
            <a:off x="2514600" y="5486400"/>
            <a:ext cx="6692181" cy="707886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>
                <a:solidFill>
                  <a:srgbClr val="002060"/>
                </a:solidFill>
                <a:latin typeface="Garamond" panose="02020404030301010803" pitchFamily="18" charset="0"/>
              </a:rPr>
              <a:t>Tables show </a:t>
            </a:r>
            <a:r>
              <a:rPr lang="en-US" sz="2000" dirty="0">
                <a:solidFill>
                  <a:srgbClr val="002060"/>
                </a:solidFill>
                <a:latin typeface="Garamond" panose="02020404030301010803" pitchFamily="18" charset="0"/>
              </a:rPr>
              <a:t>official 2020 demographic data</a:t>
            </a:r>
          </a:p>
          <a:p>
            <a:pPr algn="ctr"/>
            <a:r>
              <a:rPr lang="en-US" sz="2000" dirty="0">
                <a:solidFill>
                  <a:srgbClr val="002060"/>
                </a:solidFill>
                <a:latin typeface="Garamond" panose="02020404030301010803" pitchFamily="18" charset="0"/>
              </a:rPr>
              <a:t>Each of the 5 districts must contain about 11,356 people.</a:t>
            </a:r>
          </a:p>
        </p:txBody>
      </p:sp>
    </p:spTree>
    <p:extLst>
      <p:ext uri="{BB962C8B-B14F-4D97-AF65-F5344CB8AC3E}">
        <p14:creationId xmlns:p14="http://schemas.microsoft.com/office/powerpoint/2010/main" val="13272655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D4B944C-3395-4144-981C-ADE590DB97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March 15, 2022</a:t>
            </a:r>
          </a:p>
        </p:txBody>
      </p:sp>
      <p:pic>
        <p:nvPicPr>
          <p:cNvPr id="5" name="Picture 4" descr="A picture containing diagram&#10;&#10;Description automatically generated">
            <a:extLst>
              <a:ext uri="{FF2B5EF4-FFF2-40B4-BE49-F238E27FC236}">
                <a16:creationId xmlns:a16="http://schemas.microsoft.com/office/drawing/2014/main" id="{AAAC871B-F3CF-4DE0-AEBE-1769427700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18" y="22628"/>
            <a:ext cx="6692181" cy="683537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29201EE-47BD-409F-BBF3-00D3C03624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05200" y="-2619"/>
            <a:ext cx="8673381" cy="764619"/>
          </a:xfrm>
        </p:spPr>
        <p:txBody>
          <a:bodyPr/>
          <a:lstStyle/>
          <a:p>
            <a:r>
              <a:rPr lang="en-US" dirty="0"/>
              <a:t>Asian-American CVAP</a:t>
            </a:r>
          </a:p>
        </p:txBody>
      </p:sp>
    </p:spTree>
    <p:extLst>
      <p:ext uri="{BB962C8B-B14F-4D97-AF65-F5344CB8AC3E}">
        <p14:creationId xmlns:p14="http://schemas.microsoft.com/office/powerpoint/2010/main" val="42049132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151CB2-538D-4C3C-A9F5-EBE239A2D4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Timeline &amp; Next Steps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DF32B0-44D5-4D13-BF81-B9100BABE41D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dirty="0"/>
              <a:t>March 15, 2022</a:t>
            </a:r>
          </a:p>
        </p:txBody>
      </p:sp>
      <p:graphicFrame>
        <p:nvGraphicFramePr>
          <p:cNvPr id="3" name="Table 11">
            <a:extLst>
              <a:ext uri="{FF2B5EF4-FFF2-40B4-BE49-F238E27FC236}">
                <a16:creationId xmlns:a16="http://schemas.microsoft.com/office/drawing/2014/main" id="{D0C1EF65-7A08-4BC7-BD17-A57576985C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950058"/>
              </p:ext>
            </p:extLst>
          </p:nvPr>
        </p:nvGraphicFramePr>
        <p:xfrm>
          <a:off x="190500" y="762000"/>
          <a:ext cx="11811000" cy="503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14600">
                  <a:extLst>
                    <a:ext uri="{9D8B030D-6E8A-4147-A177-3AD203B41FA5}">
                      <a16:colId xmlns:a16="http://schemas.microsoft.com/office/drawing/2014/main" val="25056645"/>
                    </a:ext>
                  </a:extLst>
                </a:gridCol>
                <a:gridCol w="5334000">
                  <a:extLst>
                    <a:ext uri="{9D8B030D-6E8A-4147-A177-3AD203B41FA5}">
                      <a16:colId xmlns:a16="http://schemas.microsoft.com/office/drawing/2014/main" val="1012346618"/>
                    </a:ext>
                  </a:extLst>
                </a:gridCol>
                <a:gridCol w="3962400">
                  <a:extLst>
                    <a:ext uri="{9D8B030D-6E8A-4147-A177-3AD203B41FA5}">
                      <a16:colId xmlns:a16="http://schemas.microsoft.com/office/drawing/2014/main" val="86372644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effectLst/>
                          <a:latin typeface="Garamond" panose="02020404030301010803" pitchFamily="18" charset="0"/>
                        </a:rPr>
                        <a:t>Date(s)</a:t>
                      </a:r>
                      <a:endParaRPr lang="en-US" sz="20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11" marR="5091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effectLst/>
                          <a:latin typeface="Garamond" panose="02020404030301010803" pitchFamily="18" charset="0"/>
                        </a:rPr>
                        <a:t>Description</a:t>
                      </a:r>
                      <a:endParaRPr lang="en-US" sz="20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11" marR="5091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effectLst/>
                          <a:latin typeface="Garamond" panose="02020404030301010803" pitchFamily="18" charset="0"/>
                        </a:rPr>
                        <a:t>Comments</a:t>
                      </a:r>
                      <a:endParaRPr lang="en-US" sz="20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11" marR="50911" marT="0" marB="0"/>
                </a:tc>
                <a:extLst>
                  <a:ext uri="{0D108BD9-81ED-4DB2-BD59-A6C34878D82A}">
                    <a16:rowId xmlns:a16="http://schemas.microsoft.com/office/drawing/2014/main" val="6792026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effectLst/>
                          <a:latin typeface="Garamond" panose="02020404030301010803" pitchFamily="18" charset="0"/>
                        </a:rPr>
                        <a:t>August 17, 2021</a:t>
                      </a:r>
                      <a:endParaRPr lang="en-US" sz="20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11" marR="5091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effectLst/>
                          <a:latin typeface="Garamond" panose="02020404030301010803" pitchFamily="18" charset="0"/>
                        </a:rPr>
                        <a:t>1st Public Hearing</a:t>
                      </a:r>
                      <a:endParaRPr lang="en-US" sz="20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11" marR="5091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effectLst/>
                          <a:latin typeface="Garamond" panose="02020404030301010803" pitchFamily="18" charset="0"/>
                        </a:rPr>
                        <a:t> </a:t>
                      </a:r>
                      <a:endParaRPr lang="en-US" sz="20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11" marR="50911" marT="0" marB="0"/>
                </a:tc>
                <a:extLst>
                  <a:ext uri="{0D108BD9-81ED-4DB2-BD59-A6C34878D82A}">
                    <a16:rowId xmlns:a16="http://schemas.microsoft.com/office/drawing/2014/main" val="10391532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effectLst/>
                          <a:latin typeface="Garamond" panose="02020404030301010803" pitchFamily="18" charset="0"/>
                        </a:rPr>
                        <a:t>October 2021 </a:t>
                      </a:r>
                      <a:endParaRPr lang="en-US" sz="20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11" marR="5091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effectLst/>
                          <a:latin typeface="Garamond" panose="02020404030301010803" pitchFamily="18" charset="0"/>
                        </a:rPr>
                        <a:t>Mapping software released to the public. US Census data released mid-August. California released the prisoner-adjusted redistricting data on September 27</a:t>
                      </a:r>
                      <a:endParaRPr lang="en-US" sz="20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11" marR="50911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11" marR="50911" marT="0" marB="0"/>
                </a:tc>
                <a:extLst>
                  <a:ext uri="{0D108BD9-81ED-4DB2-BD59-A6C34878D82A}">
                    <a16:rowId xmlns:a16="http://schemas.microsoft.com/office/drawing/2014/main" val="35420842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effectLst/>
                          <a:latin typeface="Garamond" panose="02020404030301010803" pitchFamily="18" charset="0"/>
                        </a:rPr>
                        <a:t>November 10, 2021</a:t>
                      </a:r>
                      <a:endParaRPr lang="en-US" sz="20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11" marR="5091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effectLst/>
                          <a:latin typeface="Garamond" panose="02020404030301010803" pitchFamily="18" charset="0"/>
                        </a:rPr>
                        <a:t>2nd hearing – Community Workshop</a:t>
                      </a:r>
                      <a:endParaRPr lang="en-US" sz="20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11" marR="5091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20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11" marR="50911" marT="0" marB="0"/>
                </a:tc>
                <a:extLst>
                  <a:ext uri="{0D108BD9-81ED-4DB2-BD59-A6C34878D82A}">
                    <a16:rowId xmlns:a16="http://schemas.microsoft.com/office/drawing/2014/main" val="22650102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effectLst/>
                          <a:latin typeface="Garamond" panose="02020404030301010803" pitchFamily="18" charset="0"/>
                        </a:rPr>
                        <a:t>January 15, 2022</a:t>
                      </a:r>
                      <a:endParaRPr lang="en-US" sz="20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11" marR="5091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effectLst/>
                          <a:latin typeface="Garamond" panose="02020404030301010803" pitchFamily="18" charset="0"/>
                        </a:rPr>
                        <a:t>Deadline to receive draft maps</a:t>
                      </a:r>
                      <a:endParaRPr lang="en-US" sz="20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11" marR="5091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effectLst/>
                          <a:latin typeface="Garamond" panose="02020404030301010803" pitchFamily="18" charset="0"/>
                        </a:rPr>
                        <a:t> </a:t>
                      </a:r>
                      <a:endParaRPr lang="en-US" sz="20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11" marR="50911" marT="0" marB="0"/>
                </a:tc>
                <a:extLst>
                  <a:ext uri="{0D108BD9-81ED-4DB2-BD59-A6C34878D82A}">
                    <a16:rowId xmlns:a16="http://schemas.microsoft.com/office/drawing/2014/main" val="30632764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effectLst/>
                          <a:latin typeface="Garamond" panose="02020404030301010803" pitchFamily="18" charset="0"/>
                        </a:rPr>
                        <a:t>February 1, 2022</a:t>
                      </a:r>
                      <a:endParaRPr lang="en-US" sz="20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11" marR="5091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effectLst/>
                          <a:latin typeface="Garamond" panose="02020404030301010803" pitchFamily="18" charset="0"/>
                        </a:rPr>
                        <a:t>3rd hearing</a:t>
                      </a:r>
                      <a:endParaRPr lang="en-US" sz="20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11" marR="5091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effectLst/>
                          <a:latin typeface="Garamond" panose="02020404030301010803" pitchFamily="18" charset="0"/>
                        </a:rPr>
                        <a:t> </a:t>
                      </a:r>
                      <a:endParaRPr lang="en-US" sz="20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11" marR="50911" marT="0" marB="0"/>
                </a:tc>
                <a:extLst>
                  <a:ext uri="{0D108BD9-81ED-4DB2-BD59-A6C34878D82A}">
                    <a16:rowId xmlns:a16="http://schemas.microsoft.com/office/drawing/2014/main" val="10890732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March 1, 2022</a:t>
                      </a:r>
                    </a:p>
                  </a:txBody>
                  <a:tcPr marL="50911" marR="5091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effectLst/>
                          <a:latin typeface="Garamond" panose="02020404030301010803" pitchFamily="18" charset="0"/>
                        </a:rPr>
                        <a:t>Council Meeting to Discuss Revised Maps</a:t>
                      </a:r>
                      <a:endParaRPr lang="en-US" sz="20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11" marR="5091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20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11" marR="50911" marT="0" marB="0"/>
                </a:tc>
                <a:extLst>
                  <a:ext uri="{0D108BD9-81ED-4DB2-BD59-A6C34878D82A}">
                    <a16:rowId xmlns:a16="http://schemas.microsoft.com/office/drawing/2014/main" val="39152346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effectLst/>
                          <a:latin typeface="Garamond" panose="02020404030301010803" pitchFamily="18" charset="0"/>
                        </a:rPr>
                        <a:t>March 15, 2022</a:t>
                      </a:r>
                      <a:endParaRPr lang="en-US" sz="20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11" marR="5091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Council Meeting to Discuss Revised Maps</a:t>
                      </a:r>
                    </a:p>
                  </a:txBody>
                  <a:tcPr marL="50911" marR="50911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effectLst/>
                          <a:latin typeface="Garamond" panose="02020404030301010803" pitchFamily="18" charset="0"/>
                        </a:rPr>
                        <a:t>Council to choose District map. First reading of ordinance. Must be completed no later than April 17, 2021</a:t>
                      </a:r>
                      <a:endParaRPr lang="en-US" sz="20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11" marR="50911" marT="0" marB="0"/>
                </a:tc>
                <a:extLst>
                  <a:ext uri="{0D108BD9-81ED-4DB2-BD59-A6C34878D82A}">
                    <a16:rowId xmlns:a16="http://schemas.microsoft.com/office/drawing/2014/main" val="17155018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TBD</a:t>
                      </a:r>
                    </a:p>
                  </a:txBody>
                  <a:tcPr marL="50911" marR="5091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Garamond" panose="02020404030301010803" pitchFamily="18" charset="0"/>
                        </a:rPr>
                        <a:t>Second reading of Ordinance. Must take place at a regularly-</a:t>
                      </a:r>
                      <a:r>
                        <a:rPr lang="en-US" sz="2000" dirty="0" err="1">
                          <a:effectLst/>
                          <a:latin typeface="Garamond" panose="02020404030301010803" pitchFamily="18" charset="0"/>
                        </a:rPr>
                        <a:t>scheluded</a:t>
                      </a:r>
                      <a:r>
                        <a:rPr lang="en-US" sz="2000" dirty="0">
                          <a:effectLst/>
                          <a:latin typeface="Garamond" panose="02020404030301010803" pitchFamily="18" charset="0"/>
                        </a:rPr>
                        <a:t> City Council meeting.</a:t>
                      </a:r>
                    </a:p>
                  </a:txBody>
                  <a:tcPr marL="50911" marR="5091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20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11" marR="50911" marT="0" marB="0"/>
                </a:tc>
                <a:extLst>
                  <a:ext uri="{0D108BD9-81ED-4DB2-BD59-A6C34878D82A}">
                    <a16:rowId xmlns:a16="http://schemas.microsoft.com/office/drawing/2014/main" val="6400173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effectLst/>
                          <a:latin typeface="Garamond" panose="02020404030301010803" pitchFamily="18" charset="0"/>
                        </a:rPr>
                        <a:t>April 17, 2022 (E-205) </a:t>
                      </a:r>
                      <a:endParaRPr lang="en-US" sz="20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11" marR="5091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Garamond" panose="02020404030301010803" pitchFamily="18" charset="0"/>
                        </a:rPr>
                        <a:t>City deadline to adopt and submit map to Registrar </a:t>
                      </a:r>
                    </a:p>
                  </a:txBody>
                  <a:tcPr marL="50911" marR="5091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effectLst/>
                          <a:latin typeface="Garamond" panose="02020404030301010803" pitchFamily="18" charset="0"/>
                        </a:rPr>
                        <a:t> </a:t>
                      </a:r>
                      <a:endParaRPr lang="en-US" sz="20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11" marR="50911" marT="0" marB="0"/>
                </a:tc>
                <a:extLst>
                  <a:ext uri="{0D108BD9-81ED-4DB2-BD59-A6C34878D82A}">
                    <a16:rowId xmlns:a16="http://schemas.microsoft.com/office/drawing/2014/main" val="27569867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461061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B1BB68-CDA0-4E02-B2DB-AD9C130378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 the Remainder of This Evening’s Hearing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B797F1-8B9E-4D89-9D1A-AF6425B4C6A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60400" y="876300"/>
            <a:ext cx="10871200" cy="3771900"/>
          </a:xfrm>
        </p:spPr>
        <p:txBody>
          <a:bodyPr>
            <a:normAutofit/>
          </a:bodyPr>
          <a:lstStyle/>
          <a:p>
            <a:r>
              <a:rPr lang="en-US" sz="2400" dirty="0"/>
              <a:t>Review of draft maps</a:t>
            </a:r>
          </a:p>
          <a:p>
            <a:r>
              <a:rPr lang="en-US" sz="2400" dirty="0"/>
              <a:t>Direction from Council regarding which map they would like to move forward with</a:t>
            </a:r>
          </a:p>
          <a:p>
            <a:endParaRPr lang="en-US" sz="2400" dirty="0"/>
          </a:p>
          <a:p>
            <a:r>
              <a:rPr lang="en-US" sz="2400" b="1" dirty="0"/>
              <a:t>Focus Maps</a:t>
            </a:r>
            <a:r>
              <a:rPr lang="en-US" sz="2400" dirty="0"/>
              <a:t>:</a:t>
            </a:r>
          </a:p>
          <a:p>
            <a:pPr lvl="1"/>
            <a:r>
              <a:rPr lang="en-US" sz="2000" dirty="0"/>
              <a:t>Map 103</a:t>
            </a:r>
          </a:p>
          <a:p>
            <a:pPr lvl="1"/>
            <a:r>
              <a:rPr lang="en-US" sz="2000" dirty="0"/>
              <a:t>Map 114 A Revised</a:t>
            </a:r>
          </a:p>
          <a:p>
            <a:pPr lvl="1"/>
            <a:r>
              <a:rPr lang="en-US" sz="2000" dirty="0"/>
              <a:t>Map 115 B Revised</a:t>
            </a:r>
          </a:p>
          <a:p>
            <a:pPr lvl="1"/>
            <a:r>
              <a:rPr lang="en-US" sz="2000" dirty="0"/>
              <a:t>Map 116 C</a:t>
            </a:r>
          </a:p>
          <a:p>
            <a:pPr lvl="1"/>
            <a:r>
              <a:rPr lang="en-US" sz="2000" dirty="0"/>
              <a:t>Map 118</a:t>
            </a:r>
          </a:p>
          <a:p>
            <a:pPr lvl="1"/>
            <a:endParaRPr lang="en-US" sz="2000" dirty="0"/>
          </a:p>
          <a:p>
            <a:pPr marL="365760" lvl="1" indent="0">
              <a:buNone/>
            </a:pPr>
            <a:endParaRPr lang="en-US" sz="20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A64989-1A4C-44D4-9098-5046A7A193C2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dirty="0"/>
              <a:t>March 15, 2022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1043BD4-949A-4DCF-A98F-A50BDC9E0089}"/>
              </a:ext>
            </a:extLst>
          </p:cNvPr>
          <p:cNvSpPr txBox="1"/>
          <p:nvPr/>
        </p:nvSpPr>
        <p:spPr>
          <a:xfrm>
            <a:off x="265981" y="5139640"/>
            <a:ext cx="11201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Garamond" panose="02020404030301010803" pitchFamily="18" charset="0"/>
              </a:rPr>
              <a:t>Note</a:t>
            </a:r>
            <a:r>
              <a:rPr lang="en-US" dirty="0">
                <a:latin typeface="Garamond" panose="02020404030301010803" pitchFamily="18" charset="0"/>
              </a:rPr>
              <a:t>: NDC has concerns with Map 114 A Revised regarding the Federal Voting Rights Act and would not recommend its passage. </a:t>
            </a:r>
          </a:p>
        </p:txBody>
      </p:sp>
    </p:spTree>
    <p:extLst>
      <p:ext uri="{BB962C8B-B14F-4D97-AF65-F5344CB8AC3E}">
        <p14:creationId xmlns:p14="http://schemas.microsoft.com/office/powerpoint/2010/main" val="45081985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Custom 2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BF0000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6055</TotalTime>
  <Words>570</Words>
  <Application>Microsoft Office PowerPoint</Application>
  <PresentationFormat>Widescreen</PresentationFormat>
  <Paragraphs>163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Garamond</vt:lpstr>
      <vt:lpstr>Tw Cen MT</vt:lpstr>
      <vt:lpstr>Wingdings</vt:lpstr>
      <vt:lpstr>Wingdings 2</vt:lpstr>
      <vt:lpstr>Median</vt:lpstr>
      <vt:lpstr>City of Arcadia Draft Maps Review Hearing </vt:lpstr>
      <vt:lpstr>2021/2022 Arcadia Redistricting</vt:lpstr>
      <vt:lpstr>Redistricting Rules and Goals</vt:lpstr>
      <vt:lpstr>Arcadia Demographic Overview</vt:lpstr>
      <vt:lpstr>Asian-American CVAP</vt:lpstr>
      <vt:lpstr>Timeline &amp; Next Steps</vt:lpstr>
      <vt:lpstr>For the Remainder of This Evening’s Hearing</vt:lpstr>
    </vt:vector>
  </TitlesOfParts>
  <Company>Claremont McKenna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NDC Presentation</dc:title>
  <dc:creator>Douglas Johnson</dc:creator>
  <cp:lastModifiedBy>Jeff Simonetti</cp:lastModifiedBy>
  <cp:revision>424</cp:revision>
  <cp:lastPrinted>2017-05-23T05:26:42Z</cp:lastPrinted>
  <dcterms:created xsi:type="dcterms:W3CDTF">2011-05-19T00:29:13Z</dcterms:created>
  <dcterms:modified xsi:type="dcterms:W3CDTF">2022-03-14T21:54:29Z</dcterms:modified>
</cp:coreProperties>
</file>